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25"/>
      <p:bold r:id="rId26"/>
      <p:italic r:id="rId27"/>
      <p:boldItalic r:id="rId28"/>
    </p:embeddedFont>
    <p:embeddedFont>
      <p:font typeface="Fira Sans Condensed Light" panose="020F0302020204030204" pitchFamily="34" charset="0"/>
      <p:regular r:id="rId29"/>
      <p:bold r:id="rId30"/>
      <p:italic r:id="rId31"/>
      <p:boldItalic r:id="rId32"/>
    </p:embeddedFont>
    <p:embeddedFont>
      <p:font typeface="Rajdhani" panose="02000000000000000000" pitchFamily="2" charset="77"/>
      <p:regular r:id="rId33"/>
      <p:bold r:id="rId34"/>
    </p:embeddedFont>
    <p:embeddedFont>
      <p:font typeface="Roboto Condensed Light" panose="020F0302020204030204" pitchFamily="3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/Y8GvnNFwcznwir7Wh+49ve10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>
      <p:cViewPr varScale="1">
        <p:scale>
          <a:sx n="136" d="100"/>
          <a:sy n="136" d="100"/>
        </p:scale>
        <p:origin x="960" y="184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ceffcb8d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ceffcb8d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effcb8d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effcb8d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ceffcb8d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ceffcb8d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ceffcb8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ceffcb8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ceffcb8d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ceffcb8d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ceffcb8d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ceffcb8d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ceffcb8d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ceffcb8d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d3d4d1a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d3d4d1a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effcb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effcb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ceffcb8d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ceffcb8d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ceffcb8d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ceffcb8d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ceffcb8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ceffcb8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effcb8d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ceffcb8d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ceffcb8d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4ceffcb8d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ceffcb8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ceffcb8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ceffcb8d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ceffcb8d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7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8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48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8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47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2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3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4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5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7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84&amp;v=xiSYI7zdF5I&amp;feature=youtu.b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hyperlink" Target="https://www.youtube.com/watch?v=s9jwOVGWWu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ctrTitle"/>
          </p:nvPr>
        </p:nvSpPr>
        <p:spPr>
          <a:xfrm>
            <a:off x="3259700" y="0"/>
            <a:ext cx="6395700" cy="29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5EB2FC"/>
                </a:solidFill>
              </a:rPr>
              <a:t>C</a:t>
            </a:r>
            <a:r>
              <a:rPr lang="en" sz="5700"/>
              <a:t>ybersecurity &amp; </a:t>
            </a:r>
            <a:r>
              <a:rPr lang="en" sz="5700">
                <a:solidFill>
                  <a:srgbClr val="FF0000"/>
                </a:solidFill>
              </a:rPr>
              <a:t>A</a:t>
            </a:r>
            <a:r>
              <a:rPr lang="en" sz="5700"/>
              <a:t>I</a:t>
            </a:r>
            <a:endParaRPr sz="5700"/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3559575" y="3517688"/>
            <a:ext cx="429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Mar1 and K1-R1L² 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23" y="1880348"/>
            <a:ext cx="1985426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Quelques exemples de hacks dans l’histoire</a:t>
            </a: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>
            <a:off x="713225" y="2111682"/>
            <a:ext cx="2255700" cy="2082075"/>
            <a:chOff x="713225" y="2111682"/>
            <a:chExt cx="2255700" cy="2082075"/>
          </a:xfrm>
        </p:grpSpPr>
        <p:sp>
          <p:nvSpPr>
            <p:cNvPr id="175" name="Google Shape;175;p14"/>
            <p:cNvSpPr txBox="1"/>
            <p:nvPr/>
          </p:nvSpPr>
          <p:spPr>
            <a:xfrm>
              <a:off x="71322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rgbClr val="5EB2FC"/>
                  </a:solidFill>
                  <a:latin typeface="Rajdhani"/>
                  <a:ea typeface="Rajdhani"/>
                  <a:cs typeface="Rajdhani"/>
                  <a:sym typeface="Rajdhani"/>
                </a:rPr>
                <a:t>V</a:t>
              </a: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er Morri</a:t>
              </a:r>
              <a:r>
                <a:rPr lang="en" sz="2400" b="1">
                  <a:solidFill>
                    <a:srgbClr val="FF0000"/>
                  </a:solidFill>
                  <a:latin typeface="Rajdhani"/>
                  <a:ea typeface="Rajdhani"/>
                  <a:cs typeface="Rajdhani"/>
                  <a:sym typeface="Rajdhani"/>
                </a:rPr>
                <a:t>s</a:t>
              </a:r>
              <a:endParaRPr sz="2400" b="1" i="0" u="none" strike="noStrike" cap="none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6" name="Google Shape;176;p14"/>
            <p:cNvSpPr txBox="1"/>
            <p:nvPr/>
          </p:nvSpPr>
          <p:spPr>
            <a:xfrm>
              <a:off x="71322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Despite being red, Mars ivery cold</a:t>
              </a: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77" name="Google Shape;177;p14"/>
          <p:cNvGrpSpPr/>
          <p:nvPr/>
        </p:nvGrpSpPr>
        <p:grpSpPr>
          <a:xfrm>
            <a:off x="6177775" y="2111682"/>
            <a:ext cx="2255700" cy="2082075"/>
            <a:chOff x="6177775" y="2111682"/>
            <a:chExt cx="2255700" cy="2082075"/>
          </a:xfrm>
        </p:grpSpPr>
        <p:sp>
          <p:nvSpPr>
            <p:cNvPr id="178" name="Google Shape;178;p14"/>
            <p:cNvSpPr txBox="1"/>
            <p:nvPr/>
          </p:nvSpPr>
          <p:spPr>
            <a:xfrm>
              <a:off x="6177775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WannaCry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79" name="Google Shape;179;p14"/>
            <p:cNvSpPr txBox="1"/>
            <p:nvPr/>
          </p:nvSpPr>
          <p:spPr>
            <a:xfrm>
              <a:off x="6177775" y="3617757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80" name="Google Shape;180;p14"/>
          <p:cNvGrpSpPr/>
          <p:nvPr/>
        </p:nvGrpSpPr>
        <p:grpSpPr>
          <a:xfrm>
            <a:off x="3445500" y="2111682"/>
            <a:ext cx="2255700" cy="576000"/>
            <a:chOff x="3445500" y="2111682"/>
            <a:chExt cx="2255700" cy="576000"/>
          </a:xfrm>
        </p:grpSpPr>
        <p:sp>
          <p:nvSpPr>
            <p:cNvPr id="181" name="Google Shape;181;p14"/>
            <p:cNvSpPr txBox="1"/>
            <p:nvPr/>
          </p:nvSpPr>
          <p:spPr>
            <a:xfrm>
              <a:off x="3445500" y="2111682"/>
              <a:ext cx="22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Target Data Breac</a:t>
              </a:r>
              <a:r>
                <a:rPr lang="en" sz="2400" b="1">
                  <a:solidFill>
                    <a:srgbClr val="FF0000"/>
                  </a:solidFill>
                  <a:latin typeface="Rajdhani"/>
                  <a:ea typeface="Rajdhani"/>
                  <a:cs typeface="Rajdhani"/>
                  <a:sym typeface="Rajdhani"/>
                </a:rPr>
                <a:t>h</a:t>
              </a:r>
              <a:endParaRPr sz="2400" b="1" i="0" u="none" strike="noStrike" cap="none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82" name="Google Shape;182;p14"/>
            <p:cNvSpPr txBox="1"/>
            <p:nvPr/>
          </p:nvSpPr>
          <p:spPr>
            <a:xfrm>
              <a:off x="3445500" y="2111682"/>
              <a:ext cx="22557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83" name="Google Shape;183;p14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84" name="Google Shape;184;p14"/>
          <p:cNvCxnSpPr>
            <a:stCxn id="175" idx="3"/>
            <a:endCxn id="181" idx="1"/>
          </p:cNvCxnSpPr>
          <p:nvPr/>
        </p:nvCxnSpPr>
        <p:spPr>
          <a:xfrm>
            <a:off x="2968925" y="2340282"/>
            <a:ext cx="476700" cy="6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5" name="Google Shape;185;p14"/>
          <p:cNvCxnSpPr>
            <a:stCxn id="181" idx="3"/>
            <a:endCxn id="178" idx="1"/>
          </p:cNvCxnSpPr>
          <p:nvPr/>
        </p:nvCxnSpPr>
        <p:spPr>
          <a:xfrm>
            <a:off x="5701200" y="2340282"/>
            <a:ext cx="476700" cy="600"/>
          </a:xfrm>
          <a:prstGeom prst="bentConnector3">
            <a:avLst>
              <a:gd name="adj1" fmla="val 4998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86" name="Google Shape;186;p14"/>
          <p:cNvGrpSpPr/>
          <p:nvPr/>
        </p:nvGrpSpPr>
        <p:grpSpPr>
          <a:xfrm>
            <a:off x="1584712" y="2806947"/>
            <a:ext cx="512726" cy="509719"/>
            <a:chOff x="4667216" y="2915382"/>
            <a:chExt cx="320273" cy="318395"/>
          </a:xfrm>
        </p:grpSpPr>
        <p:sp>
          <p:nvSpPr>
            <p:cNvPr id="187" name="Google Shape;187;p14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7129183" y="2821852"/>
            <a:ext cx="512737" cy="479950"/>
            <a:chOff x="6577238" y="2457221"/>
            <a:chExt cx="332019" cy="310788"/>
          </a:xfrm>
        </p:grpSpPr>
        <p:sp>
          <p:nvSpPr>
            <p:cNvPr id="192" name="Google Shape;192;p14"/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14"/>
          <p:cNvGrpSpPr/>
          <p:nvPr/>
        </p:nvGrpSpPr>
        <p:grpSpPr>
          <a:xfrm>
            <a:off x="4316980" y="2902594"/>
            <a:ext cx="512740" cy="477072"/>
            <a:chOff x="6099375" y="2456075"/>
            <a:chExt cx="337684" cy="314194"/>
          </a:xfrm>
        </p:grpSpPr>
        <p:sp>
          <p:nvSpPr>
            <p:cNvPr id="199" name="Google Shape;199;p14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" name="Google Shape;2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68" y="2571750"/>
            <a:ext cx="1752413" cy="23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794" y="2571742"/>
            <a:ext cx="2059100" cy="135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600" y="2646275"/>
            <a:ext cx="2942051" cy="16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ceffcb8d1_0_181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</a:t>
            </a:r>
            <a:r>
              <a:rPr lang="en">
                <a:solidFill>
                  <a:srgbClr val="5EB2FC"/>
                </a:solidFill>
              </a:rPr>
              <a:t>ER</a:t>
            </a:r>
            <a:r>
              <a:rPr lang="en"/>
              <a:t>SECURITE</a:t>
            </a:r>
            <a:endParaRPr/>
          </a:p>
        </p:txBody>
      </p:sp>
      <p:pic>
        <p:nvPicPr>
          <p:cNvPr id="209" name="Google Shape;209;g24ceffcb8d1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175" y="1352550"/>
            <a:ext cx="5417575" cy="27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ceffcb8d1_0_242"/>
          <p:cNvSpPr txBox="1">
            <a:spLocks noGrp="1"/>
          </p:cNvSpPr>
          <p:nvPr>
            <p:ph type="title"/>
          </p:nvPr>
        </p:nvSpPr>
        <p:spPr>
          <a:xfrm>
            <a:off x="720013" y="25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débuts de la cybersécurité</a:t>
            </a:r>
            <a:endParaRPr/>
          </a:p>
        </p:txBody>
      </p:sp>
      <p:pic>
        <p:nvPicPr>
          <p:cNvPr id="215" name="Google Shape;215;g24ceffcb8d1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00" y="992200"/>
            <a:ext cx="5579826" cy="31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4ceffcb8d1_0_242"/>
          <p:cNvSpPr txBox="1"/>
          <p:nvPr/>
        </p:nvSpPr>
        <p:spPr>
          <a:xfrm>
            <a:off x="1782100" y="4268050"/>
            <a:ext cx="557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Creeper, Morris et compagnie…</a:t>
            </a:r>
            <a:endParaRPr sz="1700"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ceffcb8d1_0_247"/>
          <p:cNvSpPr txBox="1">
            <a:spLocks noGrp="1"/>
          </p:cNvSpPr>
          <p:nvPr>
            <p:ph type="title"/>
          </p:nvPr>
        </p:nvSpPr>
        <p:spPr>
          <a:xfrm>
            <a:off x="720000" y="25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FC"/>
                </a:solidFill>
              </a:rPr>
              <a:t>C</a:t>
            </a:r>
            <a:r>
              <a:rPr lang="en"/>
              <a:t>ybersécurité : un enjeu mondial</a:t>
            </a:r>
            <a:endParaRPr/>
          </a:p>
        </p:txBody>
      </p:sp>
      <p:pic>
        <p:nvPicPr>
          <p:cNvPr id="222" name="Google Shape;222;g24ceffcb8d1_0_247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00" y="1225350"/>
            <a:ext cx="2209250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4ceffcb8d1_0_24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25" y="3170950"/>
            <a:ext cx="2145126" cy="1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4ceffcb8d1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500" y="1225350"/>
            <a:ext cx="2479212" cy="1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4ceffcb8d1_0_247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292" y="3170951"/>
            <a:ext cx="2481619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4ceffcb8d1_0_2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850" y="2163350"/>
            <a:ext cx="3658700" cy="18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ceffcb8d1_0_247"/>
          <p:cNvSpPr txBox="1"/>
          <p:nvPr/>
        </p:nvSpPr>
        <p:spPr>
          <a:xfrm>
            <a:off x="5344500" y="1105450"/>
            <a:ext cx="289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Civiles ou militaires, nationales ou internationales, toutes les grandes organisations se sont penchées sur le sujet</a:t>
            </a:r>
            <a:endParaRPr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720000" y="253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PIerre Barnabé</a:t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1661026" y="1733670"/>
            <a:ext cx="2385000" cy="713400"/>
          </a:xfrm>
          <a:prstGeom prst="hexagon">
            <a:avLst>
              <a:gd name="adj" fmla="val 34374"/>
              <a:gd name="vf" fmla="val 115470"/>
            </a:avLst>
          </a:prstGeom>
          <a:solidFill>
            <a:srgbClr val="F3F3F3">
              <a:alpha val="23529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3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Anticipation</a:t>
            </a:r>
            <a:endParaRPr sz="23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1661026" y="3513470"/>
            <a:ext cx="2385000" cy="713400"/>
          </a:xfrm>
          <a:prstGeom prst="hexagon">
            <a:avLst>
              <a:gd name="adj" fmla="val 34374"/>
              <a:gd name="vf" fmla="val 115470"/>
            </a:avLst>
          </a:prstGeom>
          <a:solidFill>
            <a:srgbClr val="F3F3F3">
              <a:alpha val="23529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2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Collaboration</a:t>
            </a:r>
            <a:endParaRPr sz="22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1661026" y="2623570"/>
            <a:ext cx="2385000" cy="713400"/>
          </a:xfrm>
          <a:prstGeom prst="hexagon">
            <a:avLst>
              <a:gd name="adj" fmla="val 34374"/>
              <a:gd name="vf" fmla="val 115470"/>
            </a:avLst>
          </a:prstGeom>
          <a:solidFill>
            <a:srgbClr val="F3F3F3">
              <a:alpha val="2353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3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Innovation</a:t>
            </a:r>
            <a:endParaRPr sz="23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225" y="1168775"/>
            <a:ext cx="3355875" cy="348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effcb8d1_0_26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l’</a:t>
            </a:r>
            <a:r>
              <a:rPr lang="en">
                <a:solidFill>
                  <a:srgbClr val="FF0000"/>
                </a:solidFill>
              </a:rPr>
              <a:t>I</a:t>
            </a:r>
            <a:r>
              <a:rPr lang="en"/>
              <a:t>A dans tout ça ?</a:t>
            </a:r>
            <a:endParaRPr/>
          </a:p>
        </p:txBody>
      </p:sp>
      <p:pic>
        <p:nvPicPr>
          <p:cNvPr id="242" name="Google Shape;242;g24ceffcb8d1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50" y="1202500"/>
            <a:ext cx="6404250" cy="34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ceffcb8d1_0_269"/>
          <p:cNvSpPr txBox="1">
            <a:spLocks noGrp="1"/>
          </p:cNvSpPr>
          <p:nvPr>
            <p:ph type="title"/>
          </p:nvPr>
        </p:nvSpPr>
        <p:spPr>
          <a:xfrm>
            <a:off x="720000" y="301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L’IA le renfort des humains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g24ceffcb8d1_0_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98" y="1162350"/>
            <a:ext cx="5779474" cy="3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4ceffcb8d1_0_269"/>
          <p:cNvSpPr txBox="1"/>
          <p:nvPr/>
        </p:nvSpPr>
        <p:spPr>
          <a:xfrm>
            <a:off x="6714875" y="1233350"/>
            <a:ext cx="1863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L’IA permet un traitement de volumes de données à des vitesses largement supérieures à l’humain et ainsi une meilleure réactivité des SOC</a:t>
            </a:r>
            <a:endParaRPr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ceffcb8d1_0_274"/>
          <p:cNvSpPr txBox="1">
            <a:spLocks noGrp="1"/>
          </p:cNvSpPr>
          <p:nvPr>
            <p:ph type="title"/>
          </p:nvPr>
        </p:nvSpPr>
        <p:spPr>
          <a:xfrm>
            <a:off x="720000" y="311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“Côté obscur” de l’IA</a:t>
            </a:r>
            <a:endParaRPr/>
          </a:p>
        </p:txBody>
      </p:sp>
      <p:pic>
        <p:nvPicPr>
          <p:cNvPr id="255" name="Google Shape;255;g24ceffcb8d1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12200"/>
            <a:ext cx="3949502" cy="31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4ceffcb8d1_0_274"/>
          <p:cNvSpPr txBox="1"/>
          <p:nvPr/>
        </p:nvSpPr>
        <p:spPr>
          <a:xfrm>
            <a:off x="5563750" y="1205925"/>
            <a:ext cx="2867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Si l’IA est une aide précieuse pour la cybersécurité, elle est aussi un outil pour les hackers et leurs attaques.</a:t>
            </a:r>
            <a:endParaRPr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De l’aide dans la rédaction de mails d’arnaques à des programmes sophistiqués pour casser des codes ou trouver des failles, elle est également présente dans les activités combattues par la cybersécurité </a:t>
            </a:r>
            <a:endParaRPr b="1">
              <a:solidFill>
                <a:schemeClr val="accent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ceffcb8d1_0_189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g24ceffcb8d1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25" y="181025"/>
            <a:ext cx="6196275" cy="47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d3d4d1a2f_1_1"/>
          <p:cNvSpPr txBox="1">
            <a:spLocks noGrp="1"/>
          </p:cNvSpPr>
          <p:nvPr>
            <p:ph type="title"/>
          </p:nvPr>
        </p:nvSpPr>
        <p:spPr>
          <a:xfrm>
            <a:off x="720000" y="1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Chaîne de vulnérabilité</a:t>
            </a:r>
            <a:endParaRPr/>
          </a:p>
        </p:txBody>
      </p:sp>
      <p:sp>
        <p:nvSpPr>
          <p:cNvPr id="268" name="Google Shape;268;g24d3d4d1a2f_1_1"/>
          <p:cNvSpPr txBox="1"/>
          <p:nvPr/>
        </p:nvSpPr>
        <p:spPr>
          <a:xfrm>
            <a:off x="581625" y="1414025"/>
            <a:ext cx="195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69" name="Google Shape;269;g24d3d4d1a2f_1_1"/>
          <p:cNvSpPr txBox="1"/>
          <p:nvPr/>
        </p:nvSpPr>
        <p:spPr>
          <a:xfrm>
            <a:off x="1399150" y="2943850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Fabrication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70" name="Google Shape;270;g24d3d4d1a2f_1_1"/>
          <p:cNvSpPr txBox="1"/>
          <p:nvPr/>
        </p:nvSpPr>
        <p:spPr>
          <a:xfrm>
            <a:off x="664400" y="1390925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Conception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71" name="Google Shape;271;g24d3d4d1a2f_1_1"/>
          <p:cNvSpPr txBox="1"/>
          <p:nvPr/>
        </p:nvSpPr>
        <p:spPr>
          <a:xfrm>
            <a:off x="5553850" y="1367825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Exploitation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72" name="Google Shape;272;g24d3d4d1a2f_1_1"/>
          <p:cNvSpPr txBox="1"/>
          <p:nvPr/>
        </p:nvSpPr>
        <p:spPr>
          <a:xfrm>
            <a:off x="4062163" y="2943850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Configuration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73" name="Google Shape;273;g24d3d4d1a2f_1_1"/>
          <p:cNvSpPr txBox="1"/>
          <p:nvPr/>
        </p:nvSpPr>
        <p:spPr>
          <a:xfrm>
            <a:off x="2878125" y="1414025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Installation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74" name="Google Shape;274;g24d3d4d1a2f_1_1"/>
          <p:cNvSpPr txBox="1"/>
          <p:nvPr/>
        </p:nvSpPr>
        <p:spPr>
          <a:xfrm>
            <a:off x="6839025" y="2943850"/>
            <a:ext cx="2080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Facteur humain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275" name="Google Shape;275;g24d3d4d1a2f_1_1"/>
          <p:cNvCxnSpPr/>
          <p:nvPr/>
        </p:nvCxnSpPr>
        <p:spPr>
          <a:xfrm>
            <a:off x="3578400" y="1860413"/>
            <a:ext cx="993600" cy="993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g24d3d4d1a2f_1_1"/>
          <p:cNvCxnSpPr/>
          <p:nvPr/>
        </p:nvCxnSpPr>
        <p:spPr>
          <a:xfrm>
            <a:off x="1062825" y="1893775"/>
            <a:ext cx="993600" cy="993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" name="Google Shape;277;g24d3d4d1a2f_1_1"/>
          <p:cNvCxnSpPr/>
          <p:nvPr/>
        </p:nvCxnSpPr>
        <p:spPr>
          <a:xfrm>
            <a:off x="6449800" y="1882225"/>
            <a:ext cx="993600" cy="993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g24d3d4d1a2f_1_1"/>
          <p:cNvCxnSpPr/>
          <p:nvPr/>
        </p:nvCxnSpPr>
        <p:spPr>
          <a:xfrm rot="10800000" flipH="1">
            <a:off x="2237475" y="1939325"/>
            <a:ext cx="972900" cy="95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g24d3d4d1a2f_1_1"/>
          <p:cNvCxnSpPr/>
          <p:nvPr/>
        </p:nvCxnSpPr>
        <p:spPr>
          <a:xfrm rot="10800000" flipH="1">
            <a:off x="5101350" y="1902938"/>
            <a:ext cx="972900" cy="95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ceffcb8d1_0_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2" name="Google Shape;62;g24ceffcb8d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5" y="1616475"/>
            <a:ext cx="3480125" cy="2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24ceffcb8d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700" y="1616475"/>
            <a:ext cx="3697632" cy="2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4ceffcb8d1_0_2"/>
          <p:cNvSpPr txBox="1"/>
          <p:nvPr/>
        </p:nvSpPr>
        <p:spPr>
          <a:xfrm>
            <a:off x="4266750" y="262875"/>
            <a:ext cx="6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>
            <a:spLocks noGrp="1"/>
          </p:cNvSpPr>
          <p:nvPr>
            <p:ph type="title"/>
          </p:nvPr>
        </p:nvSpPr>
        <p:spPr>
          <a:xfrm>
            <a:off x="712800" y="253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Méthodes</a:t>
            </a:r>
            <a:endParaRPr/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1336" y="2224100"/>
            <a:ext cx="2721328" cy="1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3402450" y="11782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87" name="Google Shape;287;p12"/>
          <p:cNvGrpSpPr/>
          <p:nvPr/>
        </p:nvGrpSpPr>
        <p:grpSpPr>
          <a:xfrm>
            <a:off x="611774" y="923328"/>
            <a:ext cx="2312163" cy="1569757"/>
            <a:chOff x="354058" y="1030049"/>
            <a:chExt cx="2674567" cy="1595606"/>
          </a:xfrm>
        </p:grpSpPr>
        <p:sp>
          <p:nvSpPr>
            <p:cNvPr id="288" name="Google Shape;288;p12"/>
            <p:cNvSpPr txBox="1"/>
            <p:nvPr/>
          </p:nvSpPr>
          <p:spPr>
            <a:xfrm flipH="1">
              <a:off x="354058" y="1030049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Collecte de Data</a:t>
              </a:r>
              <a:endParaRPr sz="19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89" name="Google Shape;289;p12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90" name="Google Shape;290;p12"/>
          <p:cNvGrpSpPr/>
          <p:nvPr/>
        </p:nvGrpSpPr>
        <p:grpSpPr>
          <a:xfrm>
            <a:off x="568537" y="2212114"/>
            <a:ext cx="2355476" cy="1093757"/>
            <a:chOff x="303957" y="2452287"/>
            <a:chExt cx="2724668" cy="1111768"/>
          </a:xfrm>
        </p:grpSpPr>
        <p:sp>
          <p:nvSpPr>
            <p:cNvPr id="291" name="Google Shape;291;p12"/>
            <p:cNvSpPr txBox="1"/>
            <p:nvPr/>
          </p:nvSpPr>
          <p:spPr>
            <a:xfrm flipH="1">
              <a:off x="303957" y="2452287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Outils</a:t>
              </a:r>
              <a:endParaRPr sz="21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92" name="Google Shape;292;p12"/>
            <p:cNvSpPr txBox="1"/>
            <p:nvPr/>
          </p:nvSpPr>
          <p:spPr>
            <a:xfrm flipH="1">
              <a:off x="713225" y="30714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93" name="Google Shape;293;p12"/>
          <p:cNvGrpSpPr/>
          <p:nvPr/>
        </p:nvGrpSpPr>
        <p:grpSpPr>
          <a:xfrm>
            <a:off x="568462" y="3811174"/>
            <a:ext cx="2355475" cy="738608"/>
            <a:chOff x="303957" y="3745144"/>
            <a:chExt cx="2724668" cy="738608"/>
          </a:xfrm>
        </p:grpSpPr>
        <p:sp>
          <p:nvSpPr>
            <p:cNvPr id="294" name="Google Shape;294;p12"/>
            <p:cNvSpPr txBox="1"/>
            <p:nvPr/>
          </p:nvSpPr>
          <p:spPr>
            <a:xfrm flipH="1">
              <a:off x="303957" y="374514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Réseaux sociaux</a:t>
              </a:r>
              <a:endParaRPr sz="21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95" name="Google Shape;295;p12"/>
            <p:cNvSpPr txBox="1"/>
            <p:nvPr/>
          </p:nvSpPr>
          <p:spPr>
            <a:xfrm flipH="1">
              <a:off x="7132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96" name="Google Shape;296;p12"/>
          <p:cNvGrpSpPr/>
          <p:nvPr/>
        </p:nvGrpSpPr>
        <p:grpSpPr>
          <a:xfrm>
            <a:off x="6644333" y="923328"/>
            <a:ext cx="2001663" cy="806957"/>
            <a:chOff x="713225" y="1805410"/>
            <a:chExt cx="2315400" cy="820245"/>
          </a:xfrm>
        </p:grpSpPr>
        <p:sp>
          <p:nvSpPr>
            <p:cNvPr id="297" name="Google Shape;297;p12"/>
            <p:cNvSpPr txBox="1"/>
            <p:nvPr/>
          </p:nvSpPr>
          <p:spPr>
            <a:xfrm flipH="1">
              <a:off x="713225" y="1805410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Espionage</a:t>
              </a:r>
              <a:endParaRPr sz="21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298" name="Google Shape;298;p12"/>
            <p:cNvSpPr txBox="1"/>
            <p:nvPr/>
          </p:nvSpPr>
          <p:spPr>
            <a:xfrm flipH="1">
              <a:off x="713225" y="2133055"/>
              <a:ext cx="231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299" name="Google Shape;299;p12"/>
          <p:cNvGrpSpPr/>
          <p:nvPr/>
        </p:nvGrpSpPr>
        <p:grpSpPr>
          <a:xfrm>
            <a:off x="6220044" y="2424787"/>
            <a:ext cx="2425950" cy="1098424"/>
            <a:chOff x="6110725" y="2457532"/>
            <a:chExt cx="2806189" cy="1098424"/>
          </a:xfrm>
        </p:grpSpPr>
        <p:sp>
          <p:nvSpPr>
            <p:cNvPr id="300" name="Google Shape;300;p12"/>
            <p:cNvSpPr txBox="1"/>
            <p:nvPr/>
          </p:nvSpPr>
          <p:spPr>
            <a:xfrm flipH="1">
              <a:off x="6601514" y="2457532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Trashi</a:t>
              </a:r>
              <a:r>
                <a:rPr lang="en" sz="2100" b="1">
                  <a:solidFill>
                    <a:srgbClr val="FF0000"/>
                  </a:solidFill>
                  <a:latin typeface="Rajdhani"/>
                  <a:ea typeface="Rajdhani"/>
                  <a:cs typeface="Rajdhani"/>
                  <a:sym typeface="Rajdhani"/>
                </a:rPr>
                <a:t>ng</a:t>
              </a:r>
              <a:endParaRPr sz="2100" b="1" i="0" u="none" strike="noStrike" cap="none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01" name="Google Shape;301;p12"/>
            <p:cNvSpPr txBox="1"/>
            <p:nvPr/>
          </p:nvSpPr>
          <p:spPr>
            <a:xfrm flipH="1">
              <a:off x="6110725" y="3071455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302" name="Google Shape;302;p12"/>
          <p:cNvGrpSpPr/>
          <p:nvPr/>
        </p:nvGrpSpPr>
        <p:grpSpPr>
          <a:xfrm>
            <a:off x="6220057" y="3794449"/>
            <a:ext cx="2425938" cy="686858"/>
            <a:chOff x="6110725" y="3796894"/>
            <a:chExt cx="2806175" cy="686858"/>
          </a:xfrm>
        </p:grpSpPr>
        <p:sp>
          <p:nvSpPr>
            <p:cNvPr id="303" name="Google Shape;303;p12"/>
            <p:cNvSpPr txBox="1"/>
            <p:nvPr/>
          </p:nvSpPr>
          <p:spPr>
            <a:xfrm flipH="1">
              <a:off x="6601500" y="3796894"/>
              <a:ext cx="2315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1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RDV</a:t>
              </a:r>
              <a:endParaRPr sz="21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04" name="Google Shape;304;p12"/>
            <p:cNvSpPr txBox="1"/>
            <p:nvPr/>
          </p:nvSpPr>
          <p:spPr>
            <a:xfrm flipH="1">
              <a:off x="6110725" y="3999252"/>
              <a:ext cx="23154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305" name="Google Shape;305;p12"/>
          <p:cNvCxnSpPr>
            <a:stCxn id="288" idx="1"/>
            <a:endCxn id="285" idx="0"/>
          </p:cNvCxnSpPr>
          <p:nvPr/>
        </p:nvCxnSpPr>
        <p:spPr>
          <a:xfrm>
            <a:off x="2613437" y="1148225"/>
            <a:ext cx="1958700" cy="10758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06" name="Google Shape;306;p12"/>
          <p:cNvCxnSpPr>
            <a:stCxn id="285" idx="0"/>
            <a:endCxn id="297" idx="3"/>
          </p:cNvCxnSpPr>
          <p:nvPr/>
        </p:nvCxnSpPr>
        <p:spPr>
          <a:xfrm rot="-5400000">
            <a:off x="5070300" y="650000"/>
            <a:ext cx="1075800" cy="2072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07" name="Google Shape;307;p12"/>
          <p:cNvCxnSpPr>
            <a:stCxn id="294" idx="1"/>
            <a:endCxn id="285" idx="2"/>
          </p:cNvCxnSpPr>
          <p:nvPr/>
        </p:nvCxnSpPr>
        <p:spPr>
          <a:xfrm rot="10800000" flipH="1">
            <a:off x="2570125" y="3794374"/>
            <a:ext cx="2001900" cy="245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08" name="Google Shape;308;p12"/>
          <p:cNvCxnSpPr>
            <a:stCxn id="285" idx="2"/>
            <a:endCxn id="303" idx="3"/>
          </p:cNvCxnSpPr>
          <p:nvPr/>
        </p:nvCxnSpPr>
        <p:spPr>
          <a:xfrm rot="-5400000" flipH="1">
            <a:off x="5493900" y="2872551"/>
            <a:ext cx="228600" cy="20724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09" name="Google Shape;309;p12"/>
          <p:cNvCxnSpPr>
            <a:stCxn id="291" idx="1"/>
            <a:endCxn id="285" idx="1"/>
          </p:cNvCxnSpPr>
          <p:nvPr/>
        </p:nvCxnSpPr>
        <p:spPr>
          <a:xfrm>
            <a:off x="2570200" y="2437010"/>
            <a:ext cx="641100" cy="5724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10" name="Google Shape;310;p12"/>
          <p:cNvCxnSpPr>
            <a:stCxn id="285" idx="3"/>
            <a:endCxn id="300" idx="3"/>
          </p:cNvCxnSpPr>
          <p:nvPr/>
        </p:nvCxnSpPr>
        <p:spPr>
          <a:xfrm rot="10800000" flipH="1">
            <a:off x="5932664" y="2653476"/>
            <a:ext cx="711600" cy="3558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11" name="Google Shape;311;p12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25" y="1293225"/>
            <a:ext cx="1521725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75" y="2552200"/>
            <a:ext cx="1617827" cy="97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2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937" y="4166913"/>
            <a:ext cx="1284690" cy="8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261" y="1293225"/>
            <a:ext cx="171779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/>
          <p:cNvPicPr preferRelativeResize="0"/>
          <p:nvPr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474" y="2784700"/>
            <a:ext cx="855375" cy="10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250" y="4217700"/>
            <a:ext cx="1413142" cy="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ceffcb8d1_0_233"/>
          <p:cNvSpPr txBox="1">
            <a:spLocks noGrp="1"/>
          </p:cNvSpPr>
          <p:nvPr>
            <p:ph type="title"/>
          </p:nvPr>
        </p:nvSpPr>
        <p:spPr>
          <a:xfrm>
            <a:off x="720000" y="25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</a:t>
            </a:r>
            <a:endParaRPr/>
          </a:p>
        </p:txBody>
      </p:sp>
      <p:sp>
        <p:nvSpPr>
          <p:cNvPr id="322" name="Google Shape;322;g24ceffcb8d1_0_233"/>
          <p:cNvSpPr txBox="1"/>
          <p:nvPr/>
        </p:nvSpPr>
        <p:spPr>
          <a:xfrm>
            <a:off x="297000" y="1264600"/>
            <a:ext cx="490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Exemple 1 : Who am I 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3" name="Google Shape;323;g24ceffcb8d1_0_233"/>
          <p:cNvSpPr txBox="1"/>
          <p:nvPr/>
        </p:nvSpPr>
        <p:spPr>
          <a:xfrm>
            <a:off x="5352500" y="1264600"/>
            <a:ext cx="288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Exemple 2 : Mr.Robot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24" name="Google Shape;324;g24ceffcb8d1_0_233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75" y="1878700"/>
            <a:ext cx="2154075" cy="28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4ceffcb8d1_0_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775" y="1939425"/>
            <a:ext cx="4787674" cy="25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ceffcb8d1_0_284"/>
          <p:cNvSpPr txBox="1">
            <a:spLocks noGrp="1"/>
          </p:cNvSpPr>
          <p:nvPr>
            <p:ph type="title"/>
          </p:nvPr>
        </p:nvSpPr>
        <p:spPr>
          <a:xfrm>
            <a:off x="720100" y="310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g24ceffcb8d1_0_28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25" y="1036000"/>
            <a:ext cx="3149751" cy="1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4ceffcb8d1_0_284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500" y="2981200"/>
            <a:ext cx="3103275" cy="17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4ceffcb8d1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36000"/>
            <a:ext cx="3028414" cy="17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4ceffcb8d1_0_284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375" y="2930025"/>
            <a:ext cx="3065574" cy="17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ceffcb8d1_0_8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Histoire</a:t>
            </a:r>
            <a:endParaRPr/>
          </a:p>
        </p:txBody>
      </p:sp>
      <p:pic>
        <p:nvPicPr>
          <p:cNvPr id="70" name="Google Shape;70;g24ceffcb8d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396" y="1575050"/>
            <a:ext cx="4231650" cy="2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4ceffcb8d1_0_8"/>
          <p:cNvSpPr txBox="1"/>
          <p:nvPr/>
        </p:nvSpPr>
        <p:spPr>
          <a:xfrm>
            <a:off x="395325" y="231800"/>
            <a:ext cx="372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</a:t>
            </a:r>
            <a:endParaRPr sz="19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720000" y="175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Premier ordinateur</a:t>
            </a: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1169625" y="763600"/>
            <a:ext cx="161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</a:t>
            </a: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lan </a:t>
            </a:r>
            <a:r>
              <a:rPr lang="en" sz="24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</a:t>
            </a: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uring</a:t>
            </a:r>
            <a:endParaRPr sz="24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335925" y="3599016"/>
            <a:ext cx="32802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Alan Turing était un mathématicien, logicien et cryptologue britannique qui a joué un rôle essentiel dans la création de l'informatique moderne</a:t>
            </a:r>
            <a:endParaRPr sz="1400" b="0" i="0" u="none" strike="noStrike" cap="none">
              <a:solidFill>
                <a:schemeClr val="l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820" y="1220812"/>
            <a:ext cx="1682400" cy="223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176" y="1222688"/>
            <a:ext cx="4796675" cy="26981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/>
        </p:nvSpPr>
        <p:spPr>
          <a:xfrm>
            <a:off x="6780700" y="4257625"/>
            <a:ext cx="87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U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20000" y="166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Evolution des ordinateurs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3402450" y="820075"/>
            <a:ext cx="233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15947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3537346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5479979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7422612" y="2564697"/>
            <a:ext cx="126900" cy="126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>
            <a:off x="1721512" y="2224285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"/>
          <p:cNvCxnSpPr/>
          <p:nvPr/>
        </p:nvCxnSpPr>
        <p:spPr>
          <a:xfrm>
            <a:off x="3664196" y="2230097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4"/>
          <p:cNvCxnSpPr/>
          <p:nvPr/>
        </p:nvCxnSpPr>
        <p:spPr>
          <a:xfrm>
            <a:off x="5606879" y="2229735"/>
            <a:ext cx="181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>
            <a:stCxn id="88" idx="4"/>
            <a:endCxn id="96" idx="0"/>
          </p:cNvCxnSpPr>
          <p:nvPr/>
        </p:nvCxnSpPr>
        <p:spPr>
          <a:xfrm rot="10800000">
            <a:off x="1658162" y="2611497"/>
            <a:ext cx="0" cy="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4"/>
          <p:cNvCxnSpPr>
            <a:stCxn id="89" idx="4"/>
            <a:endCxn id="98" idx="0"/>
          </p:cNvCxnSpPr>
          <p:nvPr/>
        </p:nvCxnSpPr>
        <p:spPr>
          <a:xfrm rot="10800000">
            <a:off x="3600796" y="2611497"/>
            <a:ext cx="0" cy="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4"/>
          <p:cNvCxnSpPr>
            <a:stCxn id="90" idx="4"/>
            <a:endCxn id="100" idx="0"/>
          </p:cNvCxnSpPr>
          <p:nvPr/>
        </p:nvCxnSpPr>
        <p:spPr>
          <a:xfrm rot="10800000">
            <a:off x="5543429" y="2611797"/>
            <a:ext cx="0" cy="79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4"/>
          <p:cNvCxnSpPr>
            <a:stCxn id="91" idx="4"/>
            <a:endCxn id="102" idx="0"/>
          </p:cNvCxnSpPr>
          <p:nvPr/>
        </p:nvCxnSpPr>
        <p:spPr>
          <a:xfrm rot="10800000">
            <a:off x="7486062" y="2611497"/>
            <a:ext cx="0" cy="80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3" name="Google Shape;103;p4"/>
          <p:cNvGrpSpPr/>
          <p:nvPr/>
        </p:nvGrpSpPr>
        <p:grpSpPr>
          <a:xfrm>
            <a:off x="716500" y="1386437"/>
            <a:ext cx="1883100" cy="1682323"/>
            <a:chOff x="716600" y="1790299"/>
            <a:chExt cx="1883100" cy="1682323"/>
          </a:xfrm>
        </p:grpSpPr>
        <p:sp>
          <p:nvSpPr>
            <p:cNvPr id="96" name="Google Shape;96;p4"/>
            <p:cNvSpPr txBox="1"/>
            <p:nvPr/>
          </p:nvSpPr>
          <p:spPr>
            <a:xfrm>
              <a:off x="716600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rgbClr val="5EB2FC"/>
                  </a:solidFill>
                  <a:latin typeface="Rajdhani"/>
                  <a:ea typeface="Rajdhani"/>
                  <a:cs typeface="Rajdhani"/>
                  <a:sym typeface="Rajdhani"/>
                </a:rPr>
                <a:t>I</a:t>
              </a: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BM 5100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4" name="Google Shape;104;p4"/>
            <p:cNvSpPr txBox="1"/>
            <p:nvPr/>
          </p:nvSpPr>
          <p:spPr>
            <a:xfrm>
              <a:off x="7166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1975</a:t>
              </a:r>
              <a:endParaRPr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659133" y="1386437"/>
            <a:ext cx="1883100" cy="2086651"/>
            <a:chOff x="2659233" y="1790299"/>
            <a:chExt cx="1883100" cy="2086651"/>
          </a:xfrm>
        </p:grpSpPr>
        <p:sp>
          <p:nvSpPr>
            <p:cNvPr id="98" name="Google Shape;98;p4"/>
            <p:cNvSpPr txBox="1"/>
            <p:nvPr/>
          </p:nvSpPr>
          <p:spPr>
            <a:xfrm>
              <a:off x="2659233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APPLE II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6" name="Google Shape;106;p4"/>
            <p:cNvSpPr txBox="1"/>
            <p:nvPr/>
          </p:nvSpPr>
          <p:spPr>
            <a:xfrm>
              <a:off x="2659233" y="33282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7" name="Google Shape;107;p4"/>
            <p:cNvSpPr txBox="1"/>
            <p:nvPr/>
          </p:nvSpPr>
          <p:spPr>
            <a:xfrm>
              <a:off x="2659233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1977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4601767" y="1386662"/>
            <a:ext cx="2007300" cy="1941751"/>
            <a:chOff x="4601867" y="1790299"/>
            <a:chExt cx="2007300" cy="1941751"/>
          </a:xfrm>
        </p:grpSpPr>
        <p:sp>
          <p:nvSpPr>
            <p:cNvPr id="100" name="Google Shape;100;p4"/>
            <p:cNvSpPr txBox="1"/>
            <p:nvPr/>
          </p:nvSpPr>
          <p:spPr>
            <a:xfrm>
              <a:off x="4601867" y="3015422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ZX81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09" name="Google Shape;109;p4"/>
            <p:cNvSpPr txBox="1"/>
            <p:nvPr/>
          </p:nvSpPr>
          <p:spPr>
            <a:xfrm>
              <a:off x="4726067" y="3183350"/>
              <a:ext cx="188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0" name="Google Shape;110;p4"/>
            <p:cNvSpPr txBox="1"/>
            <p:nvPr/>
          </p:nvSpPr>
          <p:spPr>
            <a:xfrm>
              <a:off x="4601867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1981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6517775" y="1386437"/>
            <a:ext cx="1909725" cy="2087109"/>
            <a:chOff x="6517875" y="1790299"/>
            <a:chExt cx="1909725" cy="2087109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6517875" y="3015422"/>
              <a:ext cx="1909725" cy="861986"/>
              <a:chOff x="6517875" y="3015422"/>
              <a:chExt cx="1909725" cy="861986"/>
            </a:xfrm>
          </p:grpSpPr>
          <p:sp>
            <p:nvSpPr>
              <p:cNvPr id="102" name="Google Shape;102;p4"/>
              <p:cNvSpPr txBox="1"/>
              <p:nvPr/>
            </p:nvSpPr>
            <p:spPr>
              <a:xfrm>
                <a:off x="6544500" y="3015422"/>
                <a:ext cx="18831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" sz="2400" b="1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COMMODORE 64</a:t>
                </a:r>
                <a:endPara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113" name="Google Shape;113;p4"/>
              <p:cNvSpPr txBox="1"/>
              <p:nvPr/>
            </p:nvSpPr>
            <p:spPr>
              <a:xfrm>
                <a:off x="6517875" y="3328708"/>
                <a:ext cx="18831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endParaRPr>
              </a:p>
            </p:txBody>
          </p:sp>
        </p:grpSp>
        <p:sp>
          <p:nvSpPr>
            <p:cNvPr id="114" name="Google Shape;114;p4"/>
            <p:cNvSpPr txBox="1"/>
            <p:nvPr/>
          </p:nvSpPr>
          <p:spPr>
            <a:xfrm>
              <a:off x="6544500" y="1790299"/>
              <a:ext cx="1883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1982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cxnSp>
        <p:nvCxnSpPr>
          <p:cNvPr id="115" name="Google Shape;115;p4"/>
          <p:cNvCxnSpPr>
            <a:stCxn id="88" idx="0"/>
            <a:endCxn id="104" idx="2"/>
          </p:cNvCxnSpPr>
          <p:nvPr/>
        </p:nvCxnSpPr>
        <p:spPr>
          <a:xfrm rot="10800000">
            <a:off x="1658162" y="1843497"/>
            <a:ext cx="0" cy="72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4"/>
          <p:cNvCxnSpPr>
            <a:stCxn id="89" idx="0"/>
            <a:endCxn id="107" idx="2"/>
          </p:cNvCxnSpPr>
          <p:nvPr/>
        </p:nvCxnSpPr>
        <p:spPr>
          <a:xfrm rot="10800000">
            <a:off x="3600796" y="1843497"/>
            <a:ext cx="0" cy="72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4"/>
          <p:cNvCxnSpPr>
            <a:stCxn id="90" idx="0"/>
            <a:endCxn id="110" idx="2"/>
          </p:cNvCxnSpPr>
          <p:nvPr/>
        </p:nvCxnSpPr>
        <p:spPr>
          <a:xfrm rot="10800000">
            <a:off x="5543429" y="1843797"/>
            <a:ext cx="0" cy="720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4"/>
          <p:cNvCxnSpPr>
            <a:stCxn id="91" idx="0"/>
            <a:endCxn id="114" idx="2"/>
          </p:cNvCxnSpPr>
          <p:nvPr/>
        </p:nvCxnSpPr>
        <p:spPr>
          <a:xfrm rot="10800000">
            <a:off x="7486062" y="1843497"/>
            <a:ext cx="0" cy="72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76" y="3148051"/>
            <a:ext cx="2339098" cy="17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63" y="3182926"/>
            <a:ext cx="1446477" cy="144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625" y="3177438"/>
            <a:ext cx="1664738" cy="166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240" y="3366512"/>
            <a:ext cx="1574800" cy="1286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8612525" y="4723325"/>
            <a:ext cx="39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ceffcb8d1_0_134"/>
          <p:cNvSpPr txBox="1">
            <a:spLocks noGrp="1"/>
          </p:cNvSpPr>
          <p:nvPr>
            <p:ph type="title"/>
          </p:nvPr>
        </p:nvSpPr>
        <p:spPr>
          <a:xfrm>
            <a:off x="720000" y="-77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pic>
        <p:nvPicPr>
          <p:cNvPr id="129" name="Google Shape;129;g24ceffcb8d1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099" y="539750"/>
            <a:ext cx="3219800" cy="21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ceffcb8d1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50" y="2854325"/>
            <a:ext cx="3612400" cy="2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4ceffcb8d1_0_134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528" y="2854325"/>
            <a:ext cx="3346545" cy="20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4ceffcb8d1_0_134"/>
          <p:cNvSpPr txBox="1"/>
          <p:nvPr/>
        </p:nvSpPr>
        <p:spPr>
          <a:xfrm>
            <a:off x="4375350" y="3729825"/>
            <a:ext cx="39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ceffcb8d1_0_142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MALWARES</a:t>
            </a:r>
            <a:endParaRPr/>
          </a:p>
        </p:txBody>
      </p:sp>
      <p:grpSp>
        <p:nvGrpSpPr>
          <p:cNvPr id="138" name="Google Shape;138;g24ceffcb8d1_0_142"/>
          <p:cNvGrpSpPr/>
          <p:nvPr/>
        </p:nvGrpSpPr>
        <p:grpSpPr>
          <a:xfrm>
            <a:off x="5699116" y="1676451"/>
            <a:ext cx="2155202" cy="802138"/>
            <a:chOff x="5699116" y="1672629"/>
            <a:chExt cx="2155202" cy="802138"/>
          </a:xfrm>
        </p:grpSpPr>
        <p:sp>
          <p:nvSpPr>
            <p:cNvPr id="139" name="Google Shape;139;g24ceffcb8d1_0_142"/>
            <p:cNvSpPr txBox="1"/>
            <p:nvPr/>
          </p:nvSpPr>
          <p:spPr>
            <a:xfrm>
              <a:off x="5699116" y="1672629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Spywares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40" name="Google Shape;140;g24ceffcb8d1_0_142"/>
            <p:cNvSpPr txBox="1"/>
            <p:nvPr/>
          </p:nvSpPr>
          <p:spPr>
            <a:xfrm>
              <a:off x="5699118" y="1930567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Logiciel espion</a:t>
              </a: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41" name="Google Shape;141;g24ceffcb8d1_0_142"/>
          <p:cNvGrpSpPr/>
          <p:nvPr/>
        </p:nvGrpSpPr>
        <p:grpSpPr>
          <a:xfrm>
            <a:off x="2313750" y="3499044"/>
            <a:ext cx="2155206" cy="802374"/>
            <a:chOff x="2313750" y="3396990"/>
            <a:chExt cx="2155206" cy="802374"/>
          </a:xfrm>
        </p:grpSpPr>
        <p:sp>
          <p:nvSpPr>
            <p:cNvPr id="142" name="Google Shape;142;g24ceffcb8d1_0_142"/>
            <p:cNvSpPr txBox="1"/>
            <p:nvPr/>
          </p:nvSpPr>
          <p:spPr>
            <a:xfrm>
              <a:off x="2313750" y="3396990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Virus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43" name="Google Shape;143;g24ceffcb8d1_0_142"/>
            <p:cNvSpPr txBox="1"/>
            <p:nvPr/>
          </p:nvSpPr>
          <p:spPr>
            <a:xfrm>
              <a:off x="2313756" y="3650664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Code malveillant</a:t>
              </a: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44" name="Google Shape;144;g24ceffcb8d1_0_142"/>
          <p:cNvGrpSpPr/>
          <p:nvPr/>
        </p:nvGrpSpPr>
        <p:grpSpPr>
          <a:xfrm>
            <a:off x="5699116" y="3499045"/>
            <a:ext cx="2155202" cy="802372"/>
            <a:chOff x="5699116" y="3389935"/>
            <a:chExt cx="2155202" cy="802372"/>
          </a:xfrm>
        </p:grpSpPr>
        <p:sp>
          <p:nvSpPr>
            <p:cNvPr id="145" name="Google Shape;145;g24ceffcb8d1_0_142"/>
            <p:cNvSpPr txBox="1"/>
            <p:nvPr/>
          </p:nvSpPr>
          <p:spPr>
            <a:xfrm>
              <a:off x="5699116" y="3389935"/>
              <a:ext cx="21552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Worms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46" name="Google Shape;146;g24ceffcb8d1_0_142"/>
            <p:cNvSpPr txBox="1"/>
            <p:nvPr/>
          </p:nvSpPr>
          <p:spPr>
            <a:xfrm>
              <a:off x="5699118" y="3643607"/>
              <a:ext cx="2155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Logiciel autoréplicatif</a:t>
              </a: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47" name="Google Shape;147;g24ceffcb8d1_0_142"/>
          <p:cNvGrpSpPr/>
          <p:nvPr/>
        </p:nvGrpSpPr>
        <p:grpSpPr>
          <a:xfrm>
            <a:off x="2313750" y="1675492"/>
            <a:ext cx="2155206" cy="804056"/>
            <a:chOff x="2313750" y="1566323"/>
            <a:chExt cx="2155206" cy="804056"/>
          </a:xfrm>
        </p:grpSpPr>
        <p:sp>
          <p:nvSpPr>
            <p:cNvPr id="148" name="Google Shape;148;g24ceffcb8d1_0_142"/>
            <p:cNvSpPr txBox="1"/>
            <p:nvPr/>
          </p:nvSpPr>
          <p:spPr>
            <a:xfrm>
              <a:off x="2313750" y="1566323"/>
              <a:ext cx="21552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rPr>
                <a:t>Ransomwares</a:t>
              </a:r>
              <a:endPara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49" name="Google Shape;149;g24ceffcb8d1_0_142"/>
            <p:cNvSpPr txBox="1"/>
            <p:nvPr/>
          </p:nvSpPr>
          <p:spPr>
            <a:xfrm>
              <a:off x="2313756" y="1826179"/>
              <a:ext cx="2155200" cy="5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2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Logiciel rançonneur</a:t>
              </a:r>
              <a:endParaRPr sz="1400" b="0" i="0" u="none" strike="noStrike" cap="none">
                <a:solidFill>
                  <a:schemeClr val="lt2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150" name="Google Shape;150;g24ceffcb8d1_0_142"/>
          <p:cNvSpPr/>
          <p:nvPr/>
        </p:nvSpPr>
        <p:spPr>
          <a:xfrm>
            <a:off x="1289677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53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5EB2FC"/>
                </a:solidFill>
                <a:latin typeface="Rajdhani"/>
                <a:ea typeface="Rajdhani"/>
                <a:cs typeface="Rajdhani"/>
                <a:sym typeface="Rajdhani"/>
              </a:rPr>
              <a:t>R</a:t>
            </a:r>
            <a:endParaRPr sz="4000" b="1" i="0" u="none" strike="noStrike" cap="none">
              <a:solidFill>
                <a:srgbClr val="5EB2F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g24ceffcb8d1_0_142"/>
          <p:cNvSpPr/>
          <p:nvPr/>
        </p:nvSpPr>
        <p:spPr>
          <a:xfrm>
            <a:off x="4672346" y="1652336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53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</a:t>
            </a:r>
            <a:endParaRPr sz="40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g24ceffcb8d1_0_142"/>
          <p:cNvSpPr/>
          <p:nvPr/>
        </p:nvSpPr>
        <p:spPr>
          <a:xfrm>
            <a:off x="1289677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53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V</a:t>
            </a:r>
            <a:endParaRPr sz="4000" b="1" i="0" u="none" strike="noStrike" cap="none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" name="Google Shape;153;g24ceffcb8d1_0_142"/>
          <p:cNvSpPr/>
          <p:nvPr/>
        </p:nvSpPr>
        <p:spPr>
          <a:xfrm>
            <a:off x="4672346" y="3475047"/>
            <a:ext cx="877800" cy="877800"/>
          </a:xfrm>
          <a:prstGeom prst="roundRect">
            <a:avLst>
              <a:gd name="adj" fmla="val 0"/>
            </a:avLst>
          </a:prstGeom>
          <a:solidFill>
            <a:srgbClr val="F3F3F3">
              <a:alpha val="2353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W</a:t>
            </a:r>
            <a:endParaRPr sz="4000" b="1" i="0" u="none" strike="noStrike" cap="none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" name="Google Shape;154;g24ceffcb8d1_0_142"/>
          <p:cNvSpPr txBox="1"/>
          <p:nvPr/>
        </p:nvSpPr>
        <p:spPr>
          <a:xfrm>
            <a:off x="5044025" y="245700"/>
            <a:ext cx="3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effcb8d1_0_17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Trojan Horse</a:t>
            </a:r>
            <a:endParaRPr/>
          </a:p>
        </p:txBody>
      </p:sp>
      <p:pic>
        <p:nvPicPr>
          <p:cNvPr id="160" name="Google Shape;160;g24ceffcb8d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387" y="1112200"/>
            <a:ext cx="3771218" cy="3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4ceffcb8d1_0_17"/>
          <p:cNvSpPr txBox="1"/>
          <p:nvPr/>
        </p:nvSpPr>
        <p:spPr>
          <a:xfrm>
            <a:off x="-101425" y="1784175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2" name="Google Shape;162;g24ceffcb8d1_0_17"/>
          <p:cNvSpPr txBox="1"/>
          <p:nvPr/>
        </p:nvSpPr>
        <p:spPr>
          <a:xfrm>
            <a:off x="170400" y="4501875"/>
            <a:ext cx="108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PISTE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ceffcb8d1_0_173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B2FC"/>
                </a:solidFill>
              </a:rPr>
              <a:t>M</a:t>
            </a:r>
            <a:r>
              <a:rPr lang="en"/>
              <a:t>essages d’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rnaque</a:t>
            </a:r>
            <a:endParaRPr/>
          </a:p>
        </p:txBody>
      </p:sp>
      <p:pic>
        <p:nvPicPr>
          <p:cNvPr id="168" name="Google Shape;168;g24ceffcb8d1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275" y="1264600"/>
            <a:ext cx="5173450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265</Words>
  <Application>Microsoft Macintosh PowerPoint</Application>
  <PresentationFormat>Affichage à l'écran (16:9)</PresentationFormat>
  <Paragraphs>79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Roboto Condensed Light</vt:lpstr>
      <vt:lpstr>Rajdhani</vt:lpstr>
      <vt:lpstr>Arial</vt:lpstr>
      <vt:lpstr>Fira Sans Condensed Light</vt:lpstr>
      <vt:lpstr>Fira Sans Condensed</vt:lpstr>
      <vt:lpstr>Anaheim</vt:lpstr>
      <vt:lpstr>AI Tech Agency Infographics by Slidesgo</vt:lpstr>
      <vt:lpstr>Cybersecurity &amp; AI</vt:lpstr>
      <vt:lpstr>Introduction</vt:lpstr>
      <vt:lpstr>Histoire</vt:lpstr>
      <vt:lpstr>Premier ordinateur</vt:lpstr>
      <vt:lpstr>Evolution des ordinateurs</vt:lpstr>
      <vt:lpstr>INTERNET</vt:lpstr>
      <vt:lpstr>MALWARES</vt:lpstr>
      <vt:lpstr>Trojan Horse</vt:lpstr>
      <vt:lpstr>Messages d’arnaque</vt:lpstr>
      <vt:lpstr>Quelques exemples de hacks dans l’histoire</vt:lpstr>
      <vt:lpstr>CYBERSECURITE</vt:lpstr>
      <vt:lpstr>Les débuts de la cybersécurité</vt:lpstr>
      <vt:lpstr>Cybersécurité : un enjeu mondial</vt:lpstr>
      <vt:lpstr>PIerre Barnabé</vt:lpstr>
      <vt:lpstr>Et l’IA dans tout ça ?</vt:lpstr>
      <vt:lpstr>L’IA le renfort des humains </vt:lpstr>
      <vt:lpstr>Le “Côté obscur” de l’IA</vt:lpstr>
      <vt:lpstr>Présentation PowerPoint</vt:lpstr>
      <vt:lpstr>Chaîne de vulnérabilité</vt:lpstr>
      <vt:lpstr>Méthodes</vt:lpstr>
      <vt:lpstr>Exemples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&amp; AI</dc:title>
  <cp:lastModifiedBy>Marwan Habib</cp:lastModifiedBy>
  <cp:revision>2</cp:revision>
  <dcterms:modified xsi:type="dcterms:W3CDTF">2023-06-09T07:31:31Z</dcterms:modified>
</cp:coreProperties>
</file>